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6" r:id="rId10"/>
    <p:sldId id="267" r:id="rId11"/>
    <p:sldId id="262" r:id="rId12"/>
    <p:sldId id="265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7" d="100"/>
          <a:sy n="107" d="100"/>
        </p:scale>
        <p:origin x="75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gif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BB2A4-4EBE-4A04-8361-A1A21F8B73A8}" type="datetimeFigureOut">
              <a:rPr lang="fr-FR" smtClean="0"/>
              <a:t>24/06/2022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7AD1A7-14D1-421E-8566-34EA09B691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43897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47EF5C-8957-48FF-B6F9-6274D79A4D6B}" type="datetime1">
              <a:rPr lang="en-US" smtClean="0"/>
              <a:t>6/24/2022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215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C1AC-EB94-495F-B8C9-0F5EBF2EA9CD}" type="datetime1">
              <a:rPr lang="en-US" smtClean="0"/>
              <a:t>6/24/2022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0203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F999F7-ACBC-4C63-B660-01F0A61CE135}" type="datetime1">
              <a:rPr lang="en-US" smtClean="0"/>
              <a:t>6/24/2022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1533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C66C51-AE74-491F-9108-65106AA4390C}" type="datetime1">
              <a:rPr lang="en-US" smtClean="0"/>
              <a:t>6/24/2022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4087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E1585F-A6E3-4D4B-9E9D-EE131FE1D6DA}" type="datetime1">
              <a:rPr lang="en-US" smtClean="0"/>
              <a:t>6/24/2022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8533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F89A8F-B850-45C3-A296-5B12B3E05237}" type="datetime1">
              <a:rPr lang="en-US" smtClean="0"/>
              <a:t>6/24/2022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547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340F96-0F09-43AA-BEE2-D8C5FDA5DB08}" type="datetime1">
              <a:rPr lang="en-US" smtClean="0"/>
              <a:t>6/24/2022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0699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95B0CC-B1E3-4E28-A08D-00600CE2C310}" type="datetime1">
              <a:rPr lang="en-US" smtClean="0"/>
              <a:t>6/24/2022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928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CA1EA-536D-4644-8F2D-2BC4C9D615BD}" type="datetime1">
              <a:rPr lang="en-US" smtClean="0"/>
              <a:t>6/24/2022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278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122AA-C047-4670-8BF1-75CAE2694C97}" type="datetime1">
              <a:rPr lang="en-US" smtClean="0"/>
              <a:t>6/24/2022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32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F88639-CCA4-4709-AFB2-CA608FA69244}" type="datetime1">
              <a:rPr lang="en-US" smtClean="0"/>
              <a:t>6/24/2022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653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8F55CF41-A30E-4C94-8D4D-E739643C82EC}" type="datetime1">
              <a:rPr lang="en-US" smtClean="0"/>
              <a:t>6/24/2022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5405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gi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Background Fill">
            <a:extLst>
              <a:ext uri="{FF2B5EF4-FFF2-40B4-BE49-F238E27FC236}">
                <a16:creationId xmlns:a16="http://schemas.microsoft.com/office/drawing/2014/main" id="{68CA250C-CF5A-4736-9249-D6111F7C55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A85303E-1D59-4477-A849-22C7FEACDC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E5B3FDE-E173-851B-B106-4A2A7CECF8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2035824"/>
            <a:ext cx="3901736" cy="1270030"/>
          </a:xfrm>
        </p:spPr>
        <p:txBody>
          <a:bodyPr>
            <a:normAutofit/>
          </a:bodyPr>
          <a:lstStyle/>
          <a:p>
            <a:r>
              <a:rPr lang="fr-FR" sz="6000" dirty="0">
                <a:solidFill>
                  <a:srgbClr val="FFFFFF"/>
                </a:solidFill>
              </a:rPr>
              <a:t>SAE24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674AC73-E9C9-B2E1-3929-D141AE9812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305854"/>
            <a:ext cx="3901736" cy="1588876"/>
          </a:xfrm>
        </p:spPr>
        <p:txBody>
          <a:bodyPr>
            <a:normAutofit/>
          </a:bodyPr>
          <a:lstStyle/>
          <a:p>
            <a:r>
              <a:rPr lang="fr-FR" sz="2800" dirty="0">
                <a:solidFill>
                  <a:srgbClr val="FFFFFF"/>
                </a:solidFill>
              </a:rPr>
              <a:t>Localisation d’un objet dans l’espace grâce au son</a:t>
            </a:r>
          </a:p>
          <a:p>
            <a:endParaRPr lang="fr-FR" sz="2800" dirty="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D0F8258-B1CE-8C3A-D5AE-D914C8312C4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229"/>
          <a:stretch/>
        </p:blipFill>
        <p:spPr>
          <a:xfrm>
            <a:off x="4955602" y="10"/>
            <a:ext cx="7236398" cy="6857990"/>
          </a:xfrm>
          <a:custGeom>
            <a:avLst/>
            <a:gdLst/>
            <a:ahLst/>
            <a:cxnLst/>
            <a:rect l="l" t="t" r="r" b="b"/>
            <a:pathLst>
              <a:path w="7726675" h="6858000">
                <a:moveTo>
                  <a:pt x="2975226" y="5978334"/>
                </a:moveTo>
                <a:cubicBezTo>
                  <a:pt x="3002582" y="5978928"/>
                  <a:pt x="3030286" y="5982273"/>
                  <a:pt x="3058007" y="5988576"/>
                </a:cubicBezTo>
                <a:cubicBezTo>
                  <a:pt x="3279778" y="6038998"/>
                  <a:pt x="3418684" y="6259656"/>
                  <a:pt x="3368261" y="6481427"/>
                </a:cubicBezTo>
                <a:cubicBezTo>
                  <a:pt x="3317839" y="6703198"/>
                  <a:pt x="3097182" y="6842104"/>
                  <a:pt x="2875410" y="6791681"/>
                </a:cubicBezTo>
                <a:cubicBezTo>
                  <a:pt x="2653640" y="6741259"/>
                  <a:pt x="2514734" y="6520601"/>
                  <a:pt x="2565157" y="6298830"/>
                </a:cubicBezTo>
                <a:cubicBezTo>
                  <a:pt x="2609276" y="6104780"/>
                  <a:pt x="2783732" y="5974174"/>
                  <a:pt x="2975226" y="5978334"/>
                </a:cubicBezTo>
                <a:close/>
                <a:moveTo>
                  <a:pt x="542891" y="1298362"/>
                </a:moveTo>
                <a:cubicBezTo>
                  <a:pt x="578216" y="1299129"/>
                  <a:pt x="613991" y="1303448"/>
                  <a:pt x="649789" y="1311587"/>
                </a:cubicBezTo>
                <a:cubicBezTo>
                  <a:pt x="936170" y="1376700"/>
                  <a:pt x="1115545" y="1661643"/>
                  <a:pt x="1050432" y="1948025"/>
                </a:cubicBezTo>
                <a:cubicBezTo>
                  <a:pt x="985319" y="2234407"/>
                  <a:pt x="700376" y="2413781"/>
                  <a:pt x="413995" y="2348669"/>
                </a:cubicBezTo>
                <a:cubicBezTo>
                  <a:pt x="127612" y="2283556"/>
                  <a:pt x="-51762" y="1998612"/>
                  <a:pt x="13351" y="1712231"/>
                </a:cubicBezTo>
                <a:cubicBezTo>
                  <a:pt x="70325" y="1461647"/>
                  <a:pt x="295606" y="1292990"/>
                  <a:pt x="542891" y="1298362"/>
                </a:cubicBezTo>
                <a:close/>
                <a:moveTo>
                  <a:pt x="362049" y="446831"/>
                </a:moveTo>
                <a:cubicBezTo>
                  <a:pt x="382746" y="447281"/>
                  <a:pt x="403706" y="449811"/>
                  <a:pt x="424679" y="454579"/>
                </a:cubicBezTo>
                <a:cubicBezTo>
                  <a:pt x="592463" y="492727"/>
                  <a:pt x="697554" y="659668"/>
                  <a:pt x="659405" y="827452"/>
                </a:cubicBezTo>
                <a:cubicBezTo>
                  <a:pt x="621257" y="995236"/>
                  <a:pt x="454318" y="1100327"/>
                  <a:pt x="286534" y="1062179"/>
                </a:cubicBezTo>
                <a:cubicBezTo>
                  <a:pt x="118749" y="1024031"/>
                  <a:pt x="13658" y="857091"/>
                  <a:pt x="51806" y="689306"/>
                </a:cubicBezTo>
                <a:cubicBezTo>
                  <a:pt x="85186" y="542495"/>
                  <a:pt x="217172" y="443684"/>
                  <a:pt x="362049" y="446831"/>
                </a:cubicBezTo>
                <a:close/>
                <a:moveTo>
                  <a:pt x="688320" y="0"/>
                </a:moveTo>
                <a:lnTo>
                  <a:pt x="5442022" y="0"/>
                </a:lnTo>
                <a:lnTo>
                  <a:pt x="7726675" y="0"/>
                </a:lnTo>
                <a:lnTo>
                  <a:pt x="7726675" y="988372"/>
                </a:lnTo>
                <a:lnTo>
                  <a:pt x="7726675" y="6858000"/>
                </a:lnTo>
                <a:lnTo>
                  <a:pt x="4265234" y="6858000"/>
                </a:lnTo>
                <a:lnTo>
                  <a:pt x="4167452" y="6648946"/>
                </a:lnTo>
                <a:cubicBezTo>
                  <a:pt x="4064668" y="6438534"/>
                  <a:pt x="3951418" y="6237194"/>
                  <a:pt x="3802376" y="6067515"/>
                </a:cubicBezTo>
                <a:cubicBezTo>
                  <a:pt x="3433898" y="5648543"/>
                  <a:pt x="2855445" y="5560200"/>
                  <a:pt x="2314714" y="5492960"/>
                </a:cubicBezTo>
                <a:cubicBezTo>
                  <a:pt x="1689319" y="5415368"/>
                  <a:pt x="1105502" y="5269445"/>
                  <a:pt x="626568" y="4822392"/>
                </a:cubicBezTo>
                <a:cubicBezTo>
                  <a:pt x="42544" y="4277286"/>
                  <a:pt x="59772" y="3691233"/>
                  <a:pt x="462831" y="3184007"/>
                </a:cubicBezTo>
                <a:cubicBezTo>
                  <a:pt x="688845" y="2899538"/>
                  <a:pt x="972083" y="2660548"/>
                  <a:pt x="1228189" y="2399566"/>
                </a:cubicBezTo>
                <a:cubicBezTo>
                  <a:pt x="1460698" y="2161897"/>
                  <a:pt x="1522193" y="1866062"/>
                  <a:pt x="1384674" y="1566341"/>
                </a:cubicBezTo>
                <a:cubicBezTo>
                  <a:pt x="1239184" y="1249484"/>
                  <a:pt x="1095206" y="930335"/>
                  <a:pt x="922279" y="628332"/>
                </a:cubicBezTo>
                <a:cubicBezTo>
                  <a:pt x="805583" y="424593"/>
                  <a:pt x="731712" y="225291"/>
                  <a:pt x="693729" y="33341"/>
                </a:cubicBezTo>
                <a:close/>
              </a:path>
            </a:pathLst>
          </a:cu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58F2159D-2028-EA42-591D-2142BD9CB873}"/>
              </a:ext>
            </a:extLst>
          </p:cNvPr>
          <p:cNvSpPr txBox="1"/>
          <p:nvPr/>
        </p:nvSpPr>
        <p:spPr>
          <a:xfrm>
            <a:off x="403412" y="5977051"/>
            <a:ext cx="53060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Roques Clément, Roux Thomas, Naissant Mattieu</a:t>
            </a:r>
          </a:p>
          <a:p>
            <a:r>
              <a:rPr lang="fr-FR" dirty="0"/>
              <a:t>Sabri Zakaria, </a:t>
            </a:r>
            <a:r>
              <a:rPr lang="fr-FR" dirty="0" err="1"/>
              <a:t>Milcent</a:t>
            </a:r>
            <a:r>
              <a:rPr lang="fr-FR" dirty="0"/>
              <a:t> Eliot, </a:t>
            </a:r>
            <a:r>
              <a:rPr lang="fr-FR" dirty="0" err="1"/>
              <a:t>Berjaud</a:t>
            </a:r>
            <a:r>
              <a:rPr lang="fr-FR" dirty="0"/>
              <a:t> Lucas</a:t>
            </a:r>
          </a:p>
        </p:txBody>
      </p:sp>
      <p:pic>
        <p:nvPicPr>
          <p:cNvPr id="19" name="Picture 4" descr="Institut universitaire de technologie de Blagnac — Wikipédia">
            <a:extLst>
              <a:ext uri="{FF2B5EF4-FFF2-40B4-BE49-F238E27FC236}">
                <a16:creationId xmlns:a16="http://schemas.microsoft.com/office/drawing/2014/main" id="{0DD6442B-D660-679D-DCB8-724489840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412" y="281432"/>
            <a:ext cx="1998158" cy="1110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E004093-D071-1599-9155-7EB0D41B0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0355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B54DE67-5491-9E4E-19A7-4056E411F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Démonstration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51E0950-4865-1D03-846D-9BF4ED482A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4823" y="2010173"/>
            <a:ext cx="4527177" cy="374976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Site web partie statique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Page d’accueil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Présentation du contexte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Mentions légales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A200A88-6482-8D17-7704-CA37724C71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10</a:t>
            </a:fld>
            <a:endParaRPr lang="en-US"/>
          </a:p>
        </p:txBody>
      </p:sp>
      <p:pic>
        <p:nvPicPr>
          <p:cNvPr id="6" name="Image 5" descr="Une image contenant texte, capture d’écran, moniteur&#10;&#10;Description générée automatiquement">
            <a:extLst>
              <a:ext uri="{FF2B5EF4-FFF2-40B4-BE49-F238E27FC236}">
                <a16:creationId xmlns:a16="http://schemas.microsoft.com/office/drawing/2014/main" id="{CCD4EEC5-5DF9-B80B-6D85-193321665E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48" y="2010173"/>
            <a:ext cx="7264470" cy="387057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4A5703B4-62CD-CC6B-2038-BC214BE94C43}"/>
              </a:ext>
            </a:extLst>
          </p:cNvPr>
          <p:cNvSpPr txBox="1"/>
          <p:nvPr/>
        </p:nvSpPr>
        <p:spPr>
          <a:xfrm>
            <a:off x="1020618" y="136525"/>
            <a:ext cx="101507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Contexte | Moyens techniques | Workflow | Fonctionnement | </a:t>
            </a:r>
            <a:r>
              <a:rPr lang="fr-FR" sz="1600" dirty="0">
                <a:solidFill>
                  <a:srgbClr val="0070C0"/>
                </a:solidFill>
              </a:rPr>
              <a:t>Démonstration</a:t>
            </a:r>
            <a:r>
              <a:rPr lang="fr-FR" sz="1600" dirty="0"/>
              <a:t> | Conclusion  </a:t>
            </a:r>
          </a:p>
        </p:txBody>
      </p:sp>
    </p:spTree>
    <p:extLst>
      <p:ext uri="{BB962C8B-B14F-4D97-AF65-F5344CB8AC3E}">
        <p14:creationId xmlns:p14="http://schemas.microsoft.com/office/powerpoint/2010/main" val="3470191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D7C147E-9AE0-0023-9903-E13F6D1E9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Démonstration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FCBCF40-8DA3-DD31-BA8F-8014C27C78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68" y="2185740"/>
            <a:ext cx="3501668" cy="119309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72F365D7-1D83-4FBB-B1FC-18899F067C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568" y="3681223"/>
            <a:ext cx="3501668" cy="125483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482564CD-74D9-8C51-5CFF-9DC6F0BCB899}"/>
              </a:ext>
            </a:extLst>
          </p:cNvPr>
          <p:cNvSpPr txBox="1"/>
          <p:nvPr/>
        </p:nvSpPr>
        <p:spPr>
          <a:xfrm>
            <a:off x="452581" y="5390926"/>
            <a:ext cx="1106516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Sélection du nombre de capteurs en fonctionnement </a:t>
            </a:r>
          </a:p>
          <a:p>
            <a:pPr algn="ctr"/>
            <a:r>
              <a:rPr lang="fr-FR" dirty="0"/>
              <a:t>Trois capteurs : Position affichée (tableau + grille)</a:t>
            </a:r>
          </a:p>
          <a:p>
            <a:pPr algn="ctr"/>
            <a:r>
              <a:rPr lang="fr-FR" dirty="0"/>
              <a:t>Moins de trois capteurs : Message de panne + positions possibles</a:t>
            </a:r>
          </a:p>
        </p:txBody>
      </p:sp>
      <p:pic>
        <p:nvPicPr>
          <p:cNvPr id="4" name="Image 3" descr="Une image contenant texte&#10;&#10;Description générée automatiquement">
            <a:extLst>
              <a:ext uri="{FF2B5EF4-FFF2-40B4-BE49-F238E27FC236}">
                <a16:creationId xmlns:a16="http://schemas.microsoft.com/office/drawing/2014/main" id="{B220AB12-5B11-BBFA-933A-EEFFB40BAD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3664" y="1450109"/>
            <a:ext cx="6542594" cy="34859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865BA7D2-9BBC-3378-5104-8A8569F24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11</a:t>
            </a:fld>
            <a:endParaRPr lang="en-US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0C6AAD5-2D50-9147-9322-D9EB92F4E482}"/>
              </a:ext>
            </a:extLst>
          </p:cNvPr>
          <p:cNvSpPr txBox="1"/>
          <p:nvPr/>
        </p:nvSpPr>
        <p:spPr>
          <a:xfrm>
            <a:off x="1020618" y="136525"/>
            <a:ext cx="101507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Contexte | Moyens techniques | Workflow | Fonctionnement | </a:t>
            </a:r>
            <a:r>
              <a:rPr lang="fr-FR" sz="1600" dirty="0">
                <a:solidFill>
                  <a:srgbClr val="0070C0"/>
                </a:solidFill>
              </a:rPr>
              <a:t>Démonstration</a:t>
            </a:r>
            <a:r>
              <a:rPr lang="fr-FR" sz="1600" dirty="0"/>
              <a:t> | Conclusion  </a:t>
            </a:r>
          </a:p>
        </p:txBody>
      </p:sp>
    </p:spTree>
    <p:extLst>
      <p:ext uri="{BB962C8B-B14F-4D97-AF65-F5344CB8AC3E}">
        <p14:creationId xmlns:p14="http://schemas.microsoft.com/office/powerpoint/2010/main" val="22165309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63BCD19-97A5-3D8D-B99D-BF76EA73EB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63EDFDE-97D5-3328-BCEB-C920057EF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67457" y="2106204"/>
            <a:ext cx="3037672" cy="3631208"/>
          </a:xfrm>
        </p:spPr>
        <p:txBody>
          <a:bodyPr>
            <a:normAutofit lnSpcReduction="1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Localisation de l’objet dans la pièce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Prise en compte des différents scénarios de panne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Interface dynamique avec gestion des positions et potentiels messages d’erreurs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77C05AD-DB7B-82FE-910F-412EA4ED5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12</a:t>
            </a:fld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992D4928-C742-A40C-BFD1-DB1BD697AC29}"/>
              </a:ext>
            </a:extLst>
          </p:cNvPr>
          <p:cNvSpPr txBox="1"/>
          <p:nvPr/>
        </p:nvSpPr>
        <p:spPr>
          <a:xfrm>
            <a:off x="1020618" y="136525"/>
            <a:ext cx="101507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Contexte | Moyens techniques | Workflow | Fonctionnement | Démonstration | </a:t>
            </a:r>
            <a:r>
              <a:rPr lang="fr-FR" sz="1600" dirty="0">
                <a:solidFill>
                  <a:srgbClr val="0070C0"/>
                </a:solidFill>
              </a:rPr>
              <a:t>Conclusion</a:t>
            </a:r>
            <a:r>
              <a:rPr lang="fr-FR" sz="1600" dirty="0"/>
              <a:t>  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8C69194D-34E6-3CAA-1E5F-AF91E3B08E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2106204"/>
            <a:ext cx="8078563" cy="3496147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83983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69AD53-D34A-8F48-099E-436032A265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F534AE4-A4A9-AD9F-C0F7-DFF6A035C3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Contexte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Principe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Moyens techniques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Workflow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Fonctionnement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Démonstration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Conclusion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98F012C-EE03-C918-672F-A831916A4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388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8243D4F-55ED-E7B5-2C3B-05E8568A93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Contexte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A9A76EC-2214-EC6D-5113-7C81B88EB3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20984" y="2106204"/>
            <a:ext cx="4948518" cy="3541561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Trois capteurs sonores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Espace en deux dimensions cadrillage 16x16 (0.5x0.5m)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Trois micro en (0.25,0.25), (0.25,7.75), (7.75,7.75)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Trouver l’emplacement de l’objet grâce au son des micros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E9E02CDC-F95D-844E-94D1-0CA07CF380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46" t="349" b="1448"/>
          <a:stretch/>
        </p:blipFill>
        <p:spPr>
          <a:xfrm>
            <a:off x="522498" y="2106204"/>
            <a:ext cx="5573502" cy="354156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6D5D773-E81D-4D13-F2D4-E0434A9A0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3</a:t>
            </a:fld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49A7E50-A9D9-5D29-51E5-B4046859ED3A}"/>
              </a:ext>
            </a:extLst>
          </p:cNvPr>
          <p:cNvSpPr txBox="1"/>
          <p:nvPr/>
        </p:nvSpPr>
        <p:spPr>
          <a:xfrm>
            <a:off x="1020618" y="136525"/>
            <a:ext cx="101507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>
                <a:solidFill>
                  <a:srgbClr val="0070C0"/>
                </a:solidFill>
              </a:rPr>
              <a:t>Contexte</a:t>
            </a:r>
            <a:r>
              <a:rPr lang="fr-FR" sz="1600" dirty="0"/>
              <a:t> | Moyens techniques | Workflow | Fonctionnement | Démonstration | Conclusion  </a:t>
            </a:r>
          </a:p>
        </p:txBody>
      </p:sp>
    </p:spTree>
    <p:extLst>
      <p:ext uri="{BB962C8B-B14F-4D97-AF65-F5344CB8AC3E}">
        <p14:creationId xmlns:p14="http://schemas.microsoft.com/office/powerpoint/2010/main" val="159609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D729131-112F-C3A6-B18D-925D67A56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Moyens techniques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D3F16F4-06CB-E558-3E8A-A988A1D48B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Un Raspberry Pi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Distribution Diet Pi (Debian allégé)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Docker engine 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Docker compose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Scripts PHP 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Génération et codage des positions en binaire 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Envoi sur broker MQTT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Réceptions messages binaire 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Insertion postions et journaux dans base de donnée 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E35D121-4642-4450-DC6C-72EB21F986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4</a:t>
            </a:fld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8B7CE7F-0E30-17E0-DD01-C0463C334AFF}"/>
              </a:ext>
            </a:extLst>
          </p:cNvPr>
          <p:cNvSpPr txBox="1"/>
          <p:nvPr/>
        </p:nvSpPr>
        <p:spPr>
          <a:xfrm>
            <a:off x="1020618" y="136525"/>
            <a:ext cx="101507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Contexte | </a:t>
            </a:r>
            <a:r>
              <a:rPr lang="fr-FR" sz="1600" dirty="0">
                <a:solidFill>
                  <a:srgbClr val="0070C0"/>
                </a:solidFill>
              </a:rPr>
              <a:t>Moyens techniques </a:t>
            </a:r>
            <a:r>
              <a:rPr lang="fr-FR" sz="1600" dirty="0"/>
              <a:t>| Workflow | Fonctionnement | Démonstration | Conclusion  </a:t>
            </a:r>
          </a:p>
        </p:txBody>
      </p:sp>
    </p:spTree>
    <p:extLst>
      <p:ext uri="{BB962C8B-B14F-4D97-AF65-F5344CB8AC3E}">
        <p14:creationId xmlns:p14="http://schemas.microsoft.com/office/powerpoint/2010/main" val="3079187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219094A-E7A7-2DF8-8E05-EF637837D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Moyens techniques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7F46C39-4D1B-798A-6840-4B566C846F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69745" y="2106204"/>
            <a:ext cx="3620655" cy="42672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Base de donnée </a:t>
            </a:r>
            <a:r>
              <a:rPr lang="fr-FR" dirty="0" err="1"/>
              <a:t>MariaDB</a:t>
            </a: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Clé étrangère sur les tables « mesures » et « distance » vers table « position »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Table « distances », « position » et « amplitude » générées préalablement.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B2EF1114-9065-353F-F266-CB38954F89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76" t="8983" r="4647" b="9425"/>
          <a:stretch/>
        </p:blipFill>
        <p:spPr>
          <a:xfrm>
            <a:off x="369453" y="2106204"/>
            <a:ext cx="8017165" cy="4267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7D3462B-CC95-81AE-6EAF-411539B0D1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5</a:t>
            </a:fld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E7DD79C-C6F2-AD3B-3A94-EBC4AF17853F}"/>
              </a:ext>
            </a:extLst>
          </p:cNvPr>
          <p:cNvSpPr txBox="1"/>
          <p:nvPr/>
        </p:nvSpPr>
        <p:spPr>
          <a:xfrm>
            <a:off x="1020618" y="136525"/>
            <a:ext cx="101507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Contexte | </a:t>
            </a:r>
            <a:r>
              <a:rPr lang="fr-FR" sz="1600" dirty="0">
                <a:solidFill>
                  <a:srgbClr val="0070C0"/>
                </a:solidFill>
              </a:rPr>
              <a:t>Moyens techniques </a:t>
            </a:r>
            <a:r>
              <a:rPr lang="fr-FR" sz="1600" dirty="0"/>
              <a:t>| Workflow | Fonctionnement | Démonstration | Conclusion  </a:t>
            </a:r>
          </a:p>
        </p:txBody>
      </p:sp>
    </p:spTree>
    <p:extLst>
      <p:ext uri="{BB962C8B-B14F-4D97-AF65-F5344CB8AC3E}">
        <p14:creationId xmlns:p14="http://schemas.microsoft.com/office/powerpoint/2010/main" val="79667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01886A-7918-577C-79DF-65AFC18B0F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Workflow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311843B8-B647-92C8-05AD-A0DE67B86D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3140" y="1883347"/>
            <a:ext cx="6745720" cy="46287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3" name="Espace réservé du numéro de diapositive 2">
            <a:extLst>
              <a:ext uri="{FF2B5EF4-FFF2-40B4-BE49-F238E27FC236}">
                <a16:creationId xmlns:a16="http://schemas.microsoft.com/office/drawing/2014/main" id="{4496EF81-8243-06D6-8A1F-7745EF11B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6</a:t>
            </a:fld>
            <a:endParaRPr lang="en-US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C42F1EDB-65DA-9750-CA51-AD21B704AF71}"/>
              </a:ext>
            </a:extLst>
          </p:cNvPr>
          <p:cNvSpPr txBox="1"/>
          <p:nvPr/>
        </p:nvSpPr>
        <p:spPr>
          <a:xfrm>
            <a:off x="1020618" y="136525"/>
            <a:ext cx="101507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Contexte | Moyens techniques | </a:t>
            </a:r>
            <a:r>
              <a:rPr lang="fr-FR" sz="1600" dirty="0">
                <a:solidFill>
                  <a:srgbClr val="0070C0"/>
                </a:solidFill>
              </a:rPr>
              <a:t>Workflow</a:t>
            </a:r>
            <a:r>
              <a:rPr lang="fr-FR" sz="1600" dirty="0"/>
              <a:t> | Fonctionnement | Démonstration | Conclusion  </a:t>
            </a:r>
          </a:p>
        </p:txBody>
      </p:sp>
    </p:spTree>
    <p:extLst>
      <p:ext uri="{BB962C8B-B14F-4D97-AF65-F5344CB8AC3E}">
        <p14:creationId xmlns:p14="http://schemas.microsoft.com/office/powerpoint/2010/main" val="15663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DBDB1D4-6C27-4E70-FD0F-D86767134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Fonctionnement 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42623D4-2BEF-4824-3FC9-A12FB6AD7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Script génération positions 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Vérification du mode choisi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Départ (0.25,0.25)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Ajout ½ fois 0.5 à x ou y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Distances aux trois capteurs pour cette position 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Conversion binaire 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Envoi sur topic des capteurs choisis (mode 1, 2 ou 3)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9ACBB5D-821D-C44F-BECB-B81B9ED20D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7</a:t>
            </a:fld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F21C80FA-261F-62AC-8895-5F3AD5883210}"/>
              </a:ext>
            </a:extLst>
          </p:cNvPr>
          <p:cNvSpPr txBox="1"/>
          <p:nvPr/>
        </p:nvSpPr>
        <p:spPr>
          <a:xfrm>
            <a:off x="1020618" y="136525"/>
            <a:ext cx="101507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Contexte | Moyens techniques | Workflow | </a:t>
            </a:r>
            <a:r>
              <a:rPr lang="fr-FR" sz="1600" dirty="0">
                <a:solidFill>
                  <a:srgbClr val="0070C0"/>
                </a:solidFill>
              </a:rPr>
              <a:t>Fonctionnement</a:t>
            </a:r>
            <a:r>
              <a:rPr lang="fr-FR" sz="1600" dirty="0"/>
              <a:t> | Démonstration | Conclusion  </a:t>
            </a:r>
          </a:p>
        </p:txBody>
      </p:sp>
    </p:spTree>
    <p:extLst>
      <p:ext uri="{BB962C8B-B14F-4D97-AF65-F5344CB8AC3E}">
        <p14:creationId xmlns:p14="http://schemas.microsoft.com/office/powerpoint/2010/main" val="1706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62F239-E0BA-4100-E3CD-055BC9B84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7895DB9-F36C-01CD-1DDF-FF8CB7D510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Script réception positions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Ecoute de tout les topics</a:t>
            </a:r>
          </a:p>
          <a:p>
            <a:pPr marL="571500" lvl="1" indent="-342900">
              <a:buFont typeface="Arial" panose="020B0604020202020204" pitchFamily="34" charset="0"/>
              <a:buChar char="•"/>
            </a:pPr>
            <a:r>
              <a:rPr lang="fr-FR" dirty="0"/>
              <a:t>En fonction des données reçues :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fr-FR" dirty="0"/>
              <a:t> Décodage du binaire 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fr-FR" dirty="0"/>
              <a:t> Comparaison des distances avec la BD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fr-FR" dirty="0"/>
              <a:t> Insertion des coordonnés dans la table « mesure » (si 3 capteurs)</a:t>
            </a:r>
          </a:p>
          <a:p>
            <a:pPr marL="800100" lvl="2" indent="-342900">
              <a:buFont typeface="Arial" panose="020B0604020202020204" pitchFamily="34" charset="0"/>
              <a:buChar char="•"/>
            </a:pPr>
            <a:r>
              <a:rPr lang="fr-FR" dirty="0"/>
              <a:t> Insertion des messages de pannes de capteurs et coordonnés possibles (si nombre de capteurs &lt; 3)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B80EE33-2BA6-D73D-C7FB-C0A8010A3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8</a:t>
            </a:fld>
            <a:endParaRPr lang="en-US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0D496B8-BB89-91F6-F4F2-6F4B6B00C309}"/>
              </a:ext>
            </a:extLst>
          </p:cNvPr>
          <p:cNvSpPr txBox="1"/>
          <p:nvPr/>
        </p:nvSpPr>
        <p:spPr>
          <a:xfrm>
            <a:off x="1020618" y="136525"/>
            <a:ext cx="101507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Contexte | Moyens techniques | Workflow | </a:t>
            </a:r>
            <a:r>
              <a:rPr lang="fr-FR" sz="1600" dirty="0">
                <a:solidFill>
                  <a:srgbClr val="0070C0"/>
                </a:solidFill>
              </a:rPr>
              <a:t>Fonctionnement</a:t>
            </a:r>
            <a:r>
              <a:rPr lang="fr-FR" sz="1600" dirty="0"/>
              <a:t> | Démonstration | Conclusion  </a:t>
            </a:r>
          </a:p>
        </p:txBody>
      </p:sp>
    </p:spTree>
    <p:extLst>
      <p:ext uri="{BB962C8B-B14F-4D97-AF65-F5344CB8AC3E}">
        <p14:creationId xmlns:p14="http://schemas.microsoft.com/office/powerpoint/2010/main" val="73966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C88FD8-AB9C-BADD-F50F-A477907423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Fonctionnement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23208A7-04A2-54AC-CF34-920310E59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2545" y="2087731"/>
            <a:ext cx="4682836" cy="1939323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100% Docker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Sur Raspberry Pi 3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Déployable en une commande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/>
              <a:t>Persistance de la base de donnée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2FEB776-9A09-8DCE-E074-3878DFB60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9</a:t>
            </a:fld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C4D4103-A2A5-3846-D02D-C7D98609AF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6657"/>
          <a:stretch/>
        </p:blipFill>
        <p:spPr>
          <a:xfrm>
            <a:off x="609600" y="2136222"/>
            <a:ext cx="5281045" cy="141872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14E70F35-1012-E0D6-1848-365C4366C8C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3030" b="10901"/>
          <a:stretch/>
        </p:blipFill>
        <p:spPr>
          <a:xfrm>
            <a:off x="794327" y="4279929"/>
            <a:ext cx="10603345" cy="193910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F37D528-31CE-6FB5-99AD-4EDEF4135F2E}"/>
              </a:ext>
            </a:extLst>
          </p:cNvPr>
          <p:cNvSpPr txBox="1"/>
          <p:nvPr/>
        </p:nvSpPr>
        <p:spPr>
          <a:xfrm>
            <a:off x="1020618" y="136525"/>
            <a:ext cx="1015076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1600" dirty="0"/>
              <a:t>Contexte | Moyens techniques | Workflow | </a:t>
            </a:r>
            <a:r>
              <a:rPr lang="fr-FR" sz="1600" dirty="0">
                <a:solidFill>
                  <a:srgbClr val="0070C0"/>
                </a:solidFill>
              </a:rPr>
              <a:t>Fonctionnement</a:t>
            </a:r>
            <a:r>
              <a:rPr lang="fr-FR" sz="1600" dirty="0"/>
              <a:t> | Démonstration | Conclusion  </a:t>
            </a:r>
          </a:p>
        </p:txBody>
      </p:sp>
    </p:spTree>
    <p:extLst>
      <p:ext uri="{BB962C8B-B14F-4D97-AF65-F5344CB8AC3E}">
        <p14:creationId xmlns:p14="http://schemas.microsoft.com/office/powerpoint/2010/main" val="186229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SplashVTI">
  <a:themeElements>
    <a:clrScheme name="AnalogousFromRegularSeedLeftStep">
      <a:dk1>
        <a:srgbClr val="000000"/>
      </a:dk1>
      <a:lt1>
        <a:srgbClr val="FFFFFF"/>
      </a:lt1>
      <a:dk2>
        <a:srgbClr val="181A36"/>
      </a:dk2>
      <a:lt2>
        <a:srgbClr val="E2E6E8"/>
      </a:lt2>
      <a:accent1>
        <a:srgbClr val="DA7736"/>
      </a:accent1>
      <a:accent2>
        <a:srgbClr val="C82427"/>
      </a:accent2>
      <a:accent3>
        <a:srgbClr val="DA367D"/>
      </a:accent3>
      <a:accent4>
        <a:srgbClr val="C824B0"/>
      </a:accent4>
      <a:accent5>
        <a:srgbClr val="AE36DA"/>
      </a:accent5>
      <a:accent6>
        <a:srgbClr val="5724C8"/>
      </a:accent6>
      <a:hlink>
        <a:srgbClr val="3E89BA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465</Words>
  <Application>Microsoft Office PowerPoint</Application>
  <PresentationFormat>Grand écran</PresentationFormat>
  <Paragraphs>88</Paragraphs>
  <Slides>12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7" baseType="lpstr">
      <vt:lpstr>Arial</vt:lpstr>
      <vt:lpstr>Avenir Next LT Pro</vt:lpstr>
      <vt:lpstr>Calibri</vt:lpstr>
      <vt:lpstr>Posterama</vt:lpstr>
      <vt:lpstr>SplashVTI</vt:lpstr>
      <vt:lpstr>SAE24</vt:lpstr>
      <vt:lpstr>Sommaire</vt:lpstr>
      <vt:lpstr>Contexte</vt:lpstr>
      <vt:lpstr>Moyens techniques</vt:lpstr>
      <vt:lpstr>Moyens techniques</vt:lpstr>
      <vt:lpstr>Workflow</vt:lpstr>
      <vt:lpstr>Fonctionnement </vt:lpstr>
      <vt:lpstr>Fonctionnement</vt:lpstr>
      <vt:lpstr>Fonctionnement</vt:lpstr>
      <vt:lpstr>Démonstration</vt:lpstr>
      <vt:lpstr>Démonstration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SAE24</dc:title>
  <dc:creator>he956</dc:creator>
  <cp:lastModifiedBy>he956</cp:lastModifiedBy>
  <cp:revision>10</cp:revision>
  <dcterms:created xsi:type="dcterms:W3CDTF">2022-06-21T13:26:21Z</dcterms:created>
  <dcterms:modified xsi:type="dcterms:W3CDTF">2022-06-24T07:44:35Z</dcterms:modified>
</cp:coreProperties>
</file>

<file path=docProps/thumbnail.jpeg>
</file>